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42"/>
  </p:notesMasterIdLst>
  <p:handoutMasterIdLst>
    <p:handoutMasterId r:id="rId43"/>
  </p:handoutMasterIdLst>
  <p:sldIdLst>
    <p:sldId id="358" r:id="rId6"/>
    <p:sldId id="406" r:id="rId7"/>
    <p:sldId id="376" r:id="rId8"/>
    <p:sldId id="378" r:id="rId9"/>
    <p:sldId id="381" r:id="rId10"/>
    <p:sldId id="383" r:id="rId11"/>
    <p:sldId id="379" r:id="rId12"/>
    <p:sldId id="380" r:id="rId13"/>
    <p:sldId id="384" r:id="rId14"/>
    <p:sldId id="385" r:id="rId15"/>
    <p:sldId id="392" r:id="rId16"/>
    <p:sldId id="382" r:id="rId17"/>
    <p:sldId id="377" r:id="rId18"/>
    <p:sldId id="393" r:id="rId19"/>
    <p:sldId id="400" r:id="rId20"/>
    <p:sldId id="397" r:id="rId21"/>
    <p:sldId id="395" r:id="rId22"/>
    <p:sldId id="394" r:id="rId23"/>
    <p:sldId id="399" r:id="rId24"/>
    <p:sldId id="410" r:id="rId25"/>
    <p:sldId id="398" r:id="rId26"/>
    <p:sldId id="411" r:id="rId27"/>
    <p:sldId id="412" r:id="rId28"/>
    <p:sldId id="413" r:id="rId29"/>
    <p:sldId id="396" r:id="rId30"/>
    <p:sldId id="401" r:id="rId31"/>
    <p:sldId id="414" r:id="rId32"/>
    <p:sldId id="415" r:id="rId33"/>
    <p:sldId id="402" r:id="rId34"/>
    <p:sldId id="403" r:id="rId35"/>
    <p:sldId id="404" r:id="rId36"/>
    <p:sldId id="407" r:id="rId37"/>
    <p:sldId id="405" r:id="rId38"/>
    <p:sldId id="408" r:id="rId39"/>
    <p:sldId id="409" r:id="rId40"/>
    <p:sldId id="314"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p:scale>
          <a:sx n="33" d="100"/>
          <a:sy n="33" d="100"/>
        </p:scale>
        <p:origin x="1097" y="365"/>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81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99313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a:t>
            </a:r>
          </a:p>
          <a:p>
            <a:endParaRPr lang="en-US" dirty="0"/>
          </a:p>
          <a:p>
            <a:r>
              <a:rPr lang="en-US" dirty="0"/>
              <a:t>Primary language (in general)</a:t>
            </a:r>
          </a:p>
          <a:p>
            <a:endParaRPr lang="en-US" dirty="0"/>
          </a:p>
          <a:p>
            <a:r>
              <a:rPr lang="en-US" dirty="0"/>
              <a:t>Assignment: look around you</a:t>
            </a:r>
          </a:p>
        </p:txBody>
      </p:sp>
    </p:spTree>
    <p:extLst>
      <p:ext uri="{BB962C8B-B14F-4D97-AF65-F5344CB8AC3E}">
        <p14:creationId xmlns:p14="http://schemas.microsoft.com/office/powerpoint/2010/main" val="11344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extLst>
      <p:ext uri="{BB962C8B-B14F-4D97-AF65-F5344CB8AC3E}">
        <p14:creationId xmlns:p14="http://schemas.microsoft.com/office/powerpoint/2010/main" val="119473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extLst>
      <p:ext uri="{BB962C8B-B14F-4D97-AF65-F5344CB8AC3E}">
        <p14:creationId xmlns:p14="http://schemas.microsoft.com/office/powerpoint/2010/main" val="592956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1415772"/>
          </a:xfrm>
        </p:spPr>
        <p:txBody>
          <a:bodyPr/>
          <a:lstStyle/>
          <a:p>
            <a:r>
              <a:rPr lang="en-US" dirty="0"/>
              <a:t>Where are you hiding???</a:t>
            </a:r>
          </a:p>
          <a:p>
            <a:r>
              <a:rPr lang="en-US" dirty="0"/>
              <a:t>Are you moving?</a:t>
            </a:r>
          </a:p>
        </p:txBody>
      </p:sp>
    </p:spTree>
    <p:extLst>
      <p:ext uri="{BB962C8B-B14F-4D97-AF65-F5344CB8AC3E}">
        <p14:creationId xmlns:p14="http://schemas.microsoft.com/office/powerpoint/2010/main" val="2872994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3447098"/>
          </a:xfrm>
        </p:spPr>
        <p:txBody>
          <a:bodyPr/>
          <a:lstStyle/>
          <a:p>
            <a:r>
              <a:rPr lang="en-US" dirty="0"/>
              <a:t>Pointing devices</a:t>
            </a:r>
          </a:p>
          <a:p>
            <a:r>
              <a:rPr lang="en-US" dirty="0"/>
              <a:t>Zooming</a:t>
            </a:r>
          </a:p>
          <a:p>
            <a:r>
              <a:rPr lang="en-US" dirty="0"/>
              <a:t>Hand gestures</a:t>
            </a:r>
          </a:p>
          <a:p>
            <a:endParaRPr lang="en-US" dirty="0"/>
          </a:p>
          <a:p>
            <a:r>
              <a:rPr lang="en-US" dirty="0"/>
              <a:t>“As you can see…”</a:t>
            </a:r>
          </a:p>
        </p:txBody>
      </p:sp>
    </p:spTree>
    <p:extLst>
      <p:ext uri="{BB962C8B-B14F-4D97-AF65-F5344CB8AC3E}">
        <p14:creationId xmlns:p14="http://schemas.microsoft.com/office/powerpoint/2010/main" val="3015033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738664"/>
          </a:xfrm>
        </p:spPr>
        <p:txBody>
          <a:bodyPr/>
          <a:lstStyle/>
          <a:p>
            <a:r>
              <a:rPr lang="en-US" dirty="0"/>
              <a:t>Don’t assume people know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Dealing with questions</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r>
              <a:rPr lang="en-US" dirty="0"/>
              <a:t>Repeat</a:t>
            </a:r>
          </a:p>
          <a:p>
            <a:r>
              <a:rPr lang="en-US" dirty="0"/>
              <a:t>Repeat</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3170237" y="2201862"/>
            <a:ext cx="8153400" cy="2034403"/>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gradFill>
                  <a:gsLst>
                    <a:gs pos="2917">
                      <a:schemeClr val="tx1"/>
                    </a:gs>
                    <a:gs pos="30000">
                      <a:schemeClr val="tx1"/>
                    </a:gs>
                  </a:gsLst>
                  <a:lin ang="5400000" scaled="0"/>
                </a:gradFill>
              </a:rPr>
              <a:t>It’s ok to cut short</a:t>
            </a:r>
          </a:p>
          <a:p>
            <a:pPr algn="ctr">
              <a:lnSpc>
                <a:spcPct val="90000"/>
              </a:lnSpc>
              <a:spcAft>
                <a:spcPts val="600"/>
              </a:spcAft>
            </a:pPr>
            <a:r>
              <a:rPr lang="en-US" sz="6000" dirty="0">
                <a:gradFill>
                  <a:gsLst>
                    <a:gs pos="2917">
                      <a:schemeClr val="tx1"/>
                    </a:gs>
                    <a:gs pos="30000">
                      <a:schemeClr val="tx1"/>
                    </a:gs>
                  </a:gsLst>
                  <a:lin ang="5400000" scaled="0"/>
                </a:gradFill>
              </a:rPr>
              <a:t>(politely)</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4124206"/>
          </a:xfrm>
        </p:spPr>
        <p:txBody>
          <a:bodyPr/>
          <a:lstStyle/>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3447098"/>
          </a:xfrm>
        </p:spPr>
        <p:txBody>
          <a:bodyPr/>
          <a:lstStyle/>
          <a:p>
            <a:r>
              <a:rPr lang="en-US" dirty="0"/>
              <a:t>Assume complete failure</a:t>
            </a:r>
          </a:p>
          <a:p>
            <a:endParaRPr lang="en-US" dirty="0"/>
          </a:p>
          <a:p>
            <a:r>
              <a:rPr lang="en-US" dirty="0"/>
              <a:t>Backup computer?</a:t>
            </a:r>
          </a:p>
          <a:p>
            <a:r>
              <a:rPr lang="en-US" dirty="0"/>
              <a:t>Whiteboard?</a:t>
            </a:r>
          </a:p>
          <a:p>
            <a:r>
              <a:rPr lang="en-US" dirty="0"/>
              <a:t>Just… speaking?</a:t>
            </a:r>
          </a:p>
        </p:txBody>
      </p:sp>
    </p:spTree>
    <p:extLst>
      <p:ext uri="{BB962C8B-B14F-4D97-AF65-F5344CB8AC3E}">
        <p14:creationId xmlns:p14="http://schemas.microsoft.com/office/powerpoint/2010/main" val="41016121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4801314"/>
          </a:xfrm>
        </p:spPr>
        <p:txBody>
          <a:bodyPr/>
          <a:lstStyle/>
          <a:p>
            <a:endParaRPr lang="en-US" dirty="0"/>
          </a:p>
          <a:p>
            <a:r>
              <a:rPr lang="en-US" dirty="0"/>
              <a:t>Won’t compile?</a:t>
            </a:r>
          </a:p>
          <a:p>
            <a:r>
              <a:rPr lang="en-US" dirty="0"/>
              <a:t>Throws errors?</a:t>
            </a:r>
          </a:p>
          <a:p>
            <a:endParaRPr lang="en-US" dirty="0"/>
          </a:p>
          <a:p>
            <a:r>
              <a:rPr lang="en-US" dirty="0"/>
              <a:t>Live coding is risky. Awesome, but risky.</a:t>
            </a:r>
          </a:p>
          <a:p>
            <a:endParaRPr lang="en-US" dirty="0"/>
          </a:p>
          <a:p>
            <a:r>
              <a:rPr lang="en-US" dirty="0"/>
              <a:t>Backup project, pre-tested</a:t>
            </a:r>
          </a:p>
        </p:txBody>
      </p:sp>
    </p:spTree>
    <p:extLst>
      <p:ext uri="{BB962C8B-B14F-4D97-AF65-F5344CB8AC3E}">
        <p14:creationId xmlns:p14="http://schemas.microsoft.com/office/powerpoint/2010/main" val="1198968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1415772"/>
          </a:xfrm>
        </p:spPr>
        <p:txBody>
          <a:bodyPr/>
          <a:lstStyle/>
          <a:p>
            <a:endParaRPr lang="en-US"/>
          </a:p>
          <a:p>
            <a:r>
              <a:rPr lang="en-US"/>
              <a:t>Countdown </a:t>
            </a:r>
            <a:r>
              <a:rPr lang="en-US" dirty="0"/>
              <a:t>timers </a:t>
            </a:r>
            <a:r>
              <a:rPr lang="en-US"/>
              <a:t>are great!</a:t>
            </a:r>
          </a:p>
        </p:txBody>
      </p:sp>
    </p:spTree>
    <p:extLst>
      <p:ext uri="{BB962C8B-B14F-4D97-AF65-F5344CB8AC3E}">
        <p14:creationId xmlns:p14="http://schemas.microsoft.com/office/powerpoint/2010/main" val="7577265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r>
              <a:rPr lang="en-US" dirty="0"/>
              <a:t>Laptop(s) + Power adapters</a:t>
            </a:r>
          </a:p>
          <a:p>
            <a:r>
              <a:rPr lang="en-US" dirty="0"/>
              <a:t>Video adapters</a:t>
            </a:r>
          </a:p>
          <a:p>
            <a:r>
              <a:rPr lang="en-US" dirty="0"/>
              <a:t>Network adapter</a:t>
            </a:r>
          </a:p>
          <a:p>
            <a:r>
              <a:rPr lang="en-US" dirty="0"/>
              <a:t>Hotspot</a:t>
            </a:r>
          </a:p>
          <a:p>
            <a:r>
              <a:rPr lang="en-US" dirty="0"/>
              <a:t>Clicker / pointer / mouse</a:t>
            </a:r>
          </a:p>
          <a:p>
            <a:r>
              <a:rPr lang="en-US" dirty="0"/>
              <a:t>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endParaRPr lang="en-US" dirty="0"/>
          </a:p>
          <a:p>
            <a:r>
              <a:rPr lang="en-US" dirty="0" err="1"/>
              <a:t>Timezone</a:t>
            </a:r>
            <a:endParaRPr lang="en-US" dirty="0"/>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4124206"/>
          </a:xfrm>
        </p:spPr>
        <p:txBody>
          <a:bodyPr/>
          <a:lstStyle/>
          <a:p>
            <a:r>
              <a:rPr lang="en-US" dirty="0"/>
              <a:t>Clothing</a:t>
            </a:r>
          </a:p>
          <a:p>
            <a:r>
              <a:rPr lang="en-US" dirty="0"/>
              <a:t>Water/soda available</a:t>
            </a:r>
          </a:p>
          <a:p>
            <a:r>
              <a:rPr lang="en-US" dirty="0"/>
              <a:t>Stress toys / spinners</a:t>
            </a:r>
          </a:p>
          <a:p>
            <a:r>
              <a:rPr lang="en-US" dirty="0"/>
              <a:t>Props?</a:t>
            </a:r>
          </a:p>
          <a:p>
            <a:endParaRPr lang="en-US" dirty="0"/>
          </a:p>
          <a:p>
            <a:r>
              <a:rPr lang="en-US" dirty="0"/>
              <a:t>Are you ok being recorded?</a:t>
            </a:r>
          </a:p>
        </p:txBody>
      </p:sp>
    </p:spTree>
    <p:extLst>
      <p:ext uri="{BB962C8B-B14F-4D97-AF65-F5344CB8AC3E}">
        <p14:creationId xmlns:p14="http://schemas.microsoft.com/office/powerpoint/2010/main" val="13578150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r>
              <a:rPr lang="en-US" dirty="0"/>
              <a:t>Screen test / resolution test</a:t>
            </a:r>
          </a:p>
          <a:p>
            <a:r>
              <a:rPr lang="en-US" dirty="0"/>
              <a:t>Microphone test</a:t>
            </a:r>
          </a:p>
          <a:p>
            <a:r>
              <a:rPr lang="en-US" dirty="0"/>
              <a:t>Network test</a:t>
            </a:r>
          </a:p>
          <a:p>
            <a:r>
              <a:rPr lang="en-US" dirty="0"/>
              <a:t>Code / text display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Ready, set, present!</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r>
              <a:rPr lang="en-US" dirty="0"/>
              <a:t>The intro</a:t>
            </a:r>
          </a:p>
          <a:p>
            <a:r>
              <a:rPr lang="en-US" dirty="0"/>
              <a:t>Avoiding eye charts</a:t>
            </a:r>
          </a:p>
          <a:p>
            <a:r>
              <a:rPr lang="en-US" dirty="0"/>
              <a:t>Code editors and shells</a:t>
            </a:r>
          </a:p>
          <a:p>
            <a:r>
              <a:rPr lang="en-US" dirty="0"/>
              <a:t>Human interaction</a:t>
            </a:r>
          </a:p>
          <a:p>
            <a:r>
              <a:rPr lang="en-US" dirty="0"/>
              <a:t>Dealing with #fail</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6647974"/>
          </a:xfrm>
        </p:spPr>
        <p:txBody>
          <a:bodyPr/>
          <a:lstStyle/>
          <a:p>
            <a:r>
              <a:rPr lang="en-US" sz="28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800" dirty="0"/>
            </a:br>
            <a:r>
              <a:rPr lang="en-US" sz="2800" dirty="0"/>
              <a:t>And... you have a huge audience filling seats. Different backgrounds. Different primary spoken language. Different eyesight &amp; hearing. Different coding skills. Different attention spans. HOW WILL YOU SURVIVE!?!? </a:t>
            </a:r>
          </a:p>
          <a:p>
            <a:br>
              <a:rPr lang="en-US" sz="2800" dirty="0"/>
            </a:br>
            <a:r>
              <a:rPr lang="en-US" sz="2800" dirty="0"/>
              <a:t>Having given, and watched, a huge bunch</a:t>
            </a:r>
            <a:r>
              <a:rPr lang="en-US" sz="2800" b="1" dirty="0"/>
              <a:t>*</a:t>
            </a:r>
            <a:r>
              <a:rPr lang="en-US" sz="28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800" dirty="0"/>
            </a:br>
            <a:r>
              <a:rPr lang="en-US" sz="2800" dirty="0"/>
              <a:t>*</a:t>
            </a:r>
            <a:r>
              <a:rPr lang="en-US" sz="2800" i="1" dirty="0"/>
              <a:t>Huge bunch</a:t>
            </a:r>
            <a:r>
              <a:rPr lang="en-US" sz="2800" dirty="0"/>
              <a:t> : a ridiculously-high number that gets larger every time I tell the story </a:t>
            </a:r>
            <a:br>
              <a:rPr lang="en-US" sz="2800" dirty="0"/>
            </a:br>
            <a:r>
              <a:rPr lang="en-US" sz="28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97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pic>
        <p:nvPicPr>
          <p:cNvPr id="6" name="Picture 5">
            <a:extLst>
              <a:ext uri="{FF2B5EF4-FFF2-40B4-BE49-F238E27FC236}">
                <a16:creationId xmlns:a16="http://schemas.microsoft.com/office/drawing/2014/main" id="{AD6D3C43-1989-4981-B456-6C8ED122A65C}"/>
              </a:ext>
            </a:extLst>
          </p:cNvPr>
          <p:cNvPicPr>
            <a:picLocks noChangeAspect="1"/>
          </p:cNvPicPr>
          <p:nvPr/>
        </p:nvPicPr>
        <p:blipFill>
          <a:blip r:embed="rId3"/>
          <a:stretch>
            <a:fillRect/>
          </a:stretch>
        </p:blipFill>
        <p:spPr>
          <a:xfrm>
            <a:off x="5608637" y="0"/>
            <a:ext cx="5403270" cy="6994525"/>
          </a:xfrm>
          <a:prstGeom prst="rect">
            <a:avLst/>
          </a:prstGeom>
          <a:solidFill>
            <a:schemeClr val="tx1"/>
          </a:solidFill>
        </p:spPr>
      </p:pic>
    </p:spTree>
    <p:extLst>
      <p:ext uri="{BB962C8B-B14F-4D97-AF65-F5344CB8AC3E}">
        <p14:creationId xmlns:p14="http://schemas.microsoft.com/office/powerpoint/2010/main" val="39095480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2769989"/>
          </a:xfrm>
        </p:spPr>
        <p:txBody>
          <a:bodyPr/>
          <a:lstStyle/>
          <a:p>
            <a:endParaRPr lang="en-US" dirty="0"/>
          </a:p>
          <a:p>
            <a:r>
              <a:rPr lang="en-US" dirty="0"/>
              <a:t>Bullets: Yay nor nay?</a:t>
            </a:r>
          </a:p>
          <a:p>
            <a:endParaRPr lang="en-US" dirty="0"/>
          </a:p>
          <a:p>
            <a:r>
              <a:rPr lang="en-US" dirty="0"/>
              <a:t>Make your point</a:t>
            </a:r>
          </a:p>
        </p:txBody>
      </p:sp>
    </p:spTree>
    <p:extLst>
      <p:ext uri="{BB962C8B-B14F-4D97-AF65-F5344CB8AC3E}">
        <p14:creationId xmlns:p14="http://schemas.microsoft.com/office/powerpoint/2010/main" val="186872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Fonts (and code)</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738664"/>
          </a:xfrm>
        </p:spPr>
        <p:txBody>
          <a:bodyPr/>
          <a:lstStyle/>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68262"/>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81177" y="144462"/>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14488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16416</TotalTime>
  <Words>4972</Words>
  <Application>Microsoft Office PowerPoint</Application>
  <PresentationFormat>Custom</PresentationFormat>
  <Paragraphs>349</Paragraphs>
  <Slides>36</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The intro…</vt:lpstr>
      <vt:lpstr>PowerPoint Presentation</vt:lpstr>
      <vt:lpstr>PowerPoint Presentation</vt:lpstr>
      <vt:lpstr>Real simple agenda</vt:lpstr>
      <vt:lpstr>Eye charts</vt:lpstr>
      <vt:lpstr>Obligatory "bullet" eye-chart slide</vt:lpstr>
      <vt:lpstr>Bullets (or not)</vt:lpstr>
      <vt:lpstr>Fonts (and code)</vt:lpstr>
      <vt:lpstr>Code editors and shells…</vt:lpstr>
      <vt:lpstr>Human interaction</vt:lpstr>
      <vt:lpstr>Know your audience</vt:lpstr>
      <vt:lpstr>Jokes</vt:lpstr>
      <vt:lpstr>Your voice </vt:lpstr>
      <vt:lpstr>Your location</vt:lpstr>
      <vt:lpstr>Highlighting</vt:lpstr>
      <vt:lpstr>Terms and acronyms</vt:lpstr>
      <vt:lpstr>Dealing with questions</vt:lpstr>
      <vt:lpstr>PowerPoint Presentation</vt:lpstr>
      <vt:lpstr>Dealing with problems</vt:lpstr>
      <vt:lpstr>Dealing with problems</vt:lpstr>
      <vt:lpstr>Computer crash</vt:lpstr>
      <vt:lpstr>Network failure</vt:lpstr>
      <vt:lpstr>Demo failure</vt:lpstr>
      <vt:lpstr>Dead air</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Ready, set, present!</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364</cp:revision>
  <dcterms:created xsi:type="dcterms:W3CDTF">2016-02-04T21:48:58Z</dcterms:created>
  <dcterms:modified xsi:type="dcterms:W3CDTF">2017-10-07T03:28:21Z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